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310" r:id="rId3"/>
    <p:sldId id="289" r:id="rId4"/>
    <p:sldId id="295" r:id="rId5"/>
    <p:sldId id="258" r:id="rId6"/>
    <p:sldId id="293" r:id="rId7"/>
    <p:sldId id="263" r:id="rId8"/>
    <p:sldId id="260" r:id="rId9"/>
    <p:sldId id="299" r:id="rId10"/>
    <p:sldId id="264" r:id="rId11"/>
    <p:sldId id="333" r:id="rId12"/>
    <p:sldId id="272" r:id="rId13"/>
    <p:sldId id="268" r:id="rId14"/>
    <p:sldId id="312" r:id="rId15"/>
    <p:sldId id="279" r:id="rId16"/>
    <p:sldId id="273" r:id="rId17"/>
    <p:sldId id="278" r:id="rId18"/>
    <p:sldId id="314" r:id="rId19"/>
    <p:sldId id="315" r:id="rId20"/>
    <p:sldId id="322" r:id="rId21"/>
    <p:sldId id="323" r:id="rId22"/>
    <p:sldId id="324" r:id="rId23"/>
    <p:sldId id="325" r:id="rId24"/>
    <p:sldId id="326" r:id="rId25"/>
    <p:sldId id="329" r:id="rId26"/>
    <p:sldId id="330" r:id="rId27"/>
    <p:sldId id="317" r:id="rId28"/>
    <p:sldId id="316" r:id="rId29"/>
    <p:sldId id="318" r:id="rId30"/>
    <p:sldId id="319" r:id="rId31"/>
    <p:sldId id="331" r:id="rId32"/>
    <p:sldId id="284" r:id="rId33"/>
    <p:sldId id="307" r:id="rId34"/>
    <p:sldId id="33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AFE09-E6F8-4348-99E7-D5F3FBACD6A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36D2-D30F-B74D-AD9E-6BCEBE87E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917924" y="8703836"/>
            <a:ext cx="2977622" cy="4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5352260-6B24-F042-9580-BA0D779E3BDD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7"/>
          <p:cNvSpPr txBox="1">
            <a:spLocks noGrp="1" noChangeArrowheads="1"/>
          </p:cNvSpPr>
          <p:nvPr/>
        </p:nvSpPr>
        <p:spPr bwMode="auto">
          <a:xfrm>
            <a:off x="3917924" y="8703836"/>
            <a:ext cx="2977622" cy="4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9161F730-2FD8-DF4D-ACA5-DE8EF6E37A92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534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4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>
                <a:latin typeface="Times" charset="0"/>
                <a:ea typeface="MS PGothic" charset="0"/>
              </a:rPr>
              <a:t>What’s also worth mentioning at this stage t</a:t>
            </a:r>
            <a:r>
              <a:rPr lang="en-US" sz="900">
                <a:latin typeface="Times" charset="0"/>
                <a:ea typeface="MS PGothic" charset="0"/>
              </a:rPr>
              <a:t>o ensure that there is no confusion or misunderstanding of the difference between the terms "serious” and "severe” is this definition proposed by the</a:t>
            </a:r>
            <a:r>
              <a:rPr lang="en-US">
                <a:solidFill>
                  <a:srgbClr val="000000"/>
                </a:solidFill>
                <a:latin typeface="Century Schoolbook" charset="0"/>
                <a:ea typeface="MS PGothic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entury Schoolbook" charset="0"/>
                <a:ea typeface="MS PGothic" charset="0"/>
              </a:rPr>
              <a:t>ICH HARMONISED TRIPARTITE GUIDELINE CLINICAL SAFETY DATA MANAGEMENT: DEFINITIONS AND STANDARDS FOR EXPEDITED REPORTING </a:t>
            </a:r>
            <a:endParaRPr lang="en-US" sz="900">
              <a:latin typeface="Times" charset="0"/>
              <a:ea typeface="MS PGothic" charset="0"/>
            </a:endParaRPr>
          </a:p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917924" y="8703836"/>
            <a:ext cx="2977622" cy="42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5352260-6B24-F042-9580-BA0D779E3BDD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526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6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D95D-AC51-6440-8333-319843B98655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8028F5-B932-5749-80C7-2E1A3DF72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FA131-D1BB-154C-A4EB-9F04B3B58C7D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8D46D6-00E2-064D-82B4-5E9F8F0E4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469C-1EEA-F449-AA7E-0FA4438C5247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D9FE28-E12B-1649-9156-C7930B4D5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9DB0-85C4-3143-B83A-2575C21633BF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2E068E7-C04F-EB43-AC69-FF0CAB1FF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05E5-7769-F842-B883-DE2958EC5C0F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6C6DAE-D4A9-0D41-8F80-9162224D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B43B3-A935-3B43-90AA-A0C323622832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1FF7FE-09A0-6549-90B5-3749FDD6F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C792-0A8E-8B49-82BC-2CDFACB87E09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CA5D44-7492-5D4C-888C-B7CA1B67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5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E4C6-FC59-EE40-9F43-213584FA90CD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A545D2-8117-5040-A8BA-D9A0672E7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7FDB-E770-5A4B-B1CB-739BF390361E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D57134-7A50-FC4A-909C-A4194E3E5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6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7857-4CF5-8042-B35B-F3BFA06672E8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92937B-374F-F740-A01F-6C568CEEA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C6E7B-7866-9347-892A-7C21409E3BDD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10460C1-A4BA-2045-AB59-D808E84BE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7AE4BC-1CAA-5B49-A802-FE4D0D26B285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7" descr="University_of_Nottingham 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6334125"/>
            <a:ext cx="1296987" cy="52387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Lucida Grande" charset="0"/>
        <a:buChar char="▲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Lucida Grande" charset="0"/>
        <a:buChar char="▲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Lucida Grande" charset="0"/>
        <a:buChar char="▲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Lucida Grande" charset="0"/>
        <a:buChar char="▲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Lucida Grande" charset="0"/>
        <a:buChar char="▲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SAE reporting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1859" name="Subtitle 3"/>
          <p:cNvSpPr>
            <a:spLocks noGrp="1"/>
          </p:cNvSpPr>
          <p:nvPr>
            <p:ph type="subTitle" idx="4294967295"/>
          </p:nvPr>
        </p:nvSpPr>
        <p:spPr>
          <a:xfrm>
            <a:off x="1371600" y="4430485"/>
            <a:ext cx="6400800" cy="915610"/>
          </a:xfrm>
        </p:spPr>
        <p:txBody>
          <a:bodyPr/>
          <a:lstStyle/>
          <a:p>
            <a:pPr marL="0" indent="0" algn="ctr">
              <a:buFont typeface="Wingdings 3" charset="0"/>
              <a:buNone/>
            </a:pPr>
            <a:r>
              <a:rPr lang="en-US" sz="2000" dirty="0" err="1" smtClean="0">
                <a:latin typeface="Verdana" charset="0"/>
                <a:ea typeface="MS PGothic" charset="0"/>
              </a:rPr>
              <a:t>Dr</a:t>
            </a:r>
            <a:r>
              <a:rPr lang="en-US" sz="2000" dirty="0" smtClean="0">
                <a:latin typeface="Verdana" charset="0"/>
                <a:ea typeface="MS PGothic" charset="0"/>
              </a:rPr>
              <a:t> Tim England</a:t>
            </a:r>
          </a:p>
          <a:p>
            <a:pPr marL="0" indent="0" algn="ctr">
              <a:buFont typeface="Wingdings 3" charset="0"/>
              <a:buNone/>
            </a:pPr>
            <a:r>
              <a:rPr lang="en-US" sz="2000" dirty="0" smtClean="0">
                <a:latin typeface="Verdana" charset="0"/>
                <a:ea typeface="MS PGothic" charset="0"/>
              </a:rPr>
              <a:t>TICH-2 SAE adjudicator</a:t>
            </a:r>
            <a:endParaRPr lang="en-US" sz="20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SAE: Components - Question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charset="0"/>
              <a:buNone/>
            </a:pPr>
            <a:r>
              <a:rPr lang="en-US" sz="2800" dirty="0">
                <a:latin typeface="Verdana" charset="0"/>
                <a:ea typeface="MS PGothic" charset="0"/>
              </a:rPr>
              <a:t>Any untoward medical occurrence that?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Results in death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Is life-threatening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Requires inpatient </a:t>
            </a:r>
            <a:r>
              <a:rPr lang="en-US" sz="2400" dirty="0" err="1">
                <a:latin typeface="Verdana" charset="0"/>
                <a:ea typeface="MS PGothic" charset="0"/>
              </a:rPr>
              <a:t>hospitalisation</a:t>
            </a:r>
            <a:r>
              <a:rPr lang="en-US" sz="2400" dirty="0">
                <a:latin typeface="Verdana" charset="0"/>
                <a:ea typeface="MS PGothic" charset="0"/>
              </a:rPr>
              <a:t> or prolongation of existing </a:t>
            </a:r>
            <a:r>
              <a:rPr lang="en-US" sz="2400" dirty="0" err="1">
                <a:latin typeface="Verdana" charset="0"/>
                <a:ea typeface="MS PGothic" charset="0"/>
              </a:rPr>
              <a:t>hospitalisation</a:t>
            </a:r>
            <a:endParaRPr lang="en-US" sz="2400" dirty="0">
              <a:latin typeface="Verdana" charset="0"/>
              <a:ea typeface="MS PGothic" charset="0"/>
            </a:endParaRP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Is an adverse event assessed as severe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Results in persistent or significant disability/incapacity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Is a congenital anomaly/birth defect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Is medically important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8562975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SAE: Components - Question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3" charset="0"/>
              <a:buNone/>
            </a:pPr>
            <a:r>
              <a:rPr lang="en-US" sz="2800" dirty="0">
                <a:latin typeface="Verdana" charset="0"/>
                <a:ea typeface="MS PGothic" charset="0"/>
              </a:rPr>
              <a:t>Any untoward medical occurrence that?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Results in death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Is life-threatening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Requires inpatient </a:t>
            </a:r>
            <a:r>
              <a:rPr lang="en-US" sz="2400" dirty="0" err="1">
                <a:solidFill>
                  <a:srgbClr val="FFFF00"/>
                </a:solidFill>
                <a:latin typeface="Verdana" charset="0"/>
                <a:ea typeface="MS PGothic" charset="0"/>
              </a:rPr>
              <a:t>hospitalisation</a:t>
            </a: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 or prolongation of existing </a:t>
            </a:r>
            <a:r>
              <a:rPr lang="en-US" sz="2400" dirty="0" err="1">
                <a:solidFill>
                  <a:srgbClr val="FFFF00"/>
                </a:solidFill>
                <a:latin typeface="Verdana" charset="0"/>
                <a:ea typeface="MS PGothic" charset="0"/>
              </a:rPr>
              <a:t>hospitalisation</a:t>
            </a:r>
            <a:endParaRPr lang="en-US" sz="2400" dirty="0">
              <a:solidFill>
                <a:srgbClr val="FFFF00"/>
              </a:solidFill>
              <a:latin typeface="Verdana" charset="0"/>
              <a:ea typeface="MS PGothic" charset="0"/>
            </a:endParaRP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latin typeface="Verdana" charset="0"/>
                <a:ea typeface="MS PGothic" charset="0"/>
              </a:rPr>
              <a:t>Is an adverse event assessed as severe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Results in persistent or significant disability/incapacity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Is a congenital anomaly/birth defect</a:t>
            </a:r>
          </a:p>
          <a:p>
            <a:pPr lvl="1">
              <a:buFont typeface="Verdana" charset="0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Is medically important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8562975" y="15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SAE: Serious or Severe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Verdana" charset="0"/>
                <a:ea typeface="MS PGothic" charset="0"/>
              </a:rPr>
              <a:t>‘Severe’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A medical </a:t>
            </a:r>
            <a:r>
              <a:rPr lang="en-US" sz="2000" dirty="0" err="1">
                <a:latin typeface="Verdana" charset="0"/>
                <a:ea typeface="MS PGothic" charset="0"/>
              </a:rPr>
              <a:t>judgement</a:t>
            </a:r>
            <a:r>
              <a:rPr lang="en-US" sz="2000" dirty="0">
                <a:latin typeface="Verdana" charset="0"/>
                <a:ea typeface="MS PGothic" charset="0"/>
              </a:rPr>
              <a:t> used to describe </a:t>
            </a: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intensity</a:t>
            </a:r>
            <a:r>
              <a:rPr lang="en-US" sz="2000" dirty="0">
                <a:latin typeface="Verdana" charset="0"/>
                <a:ea typeface="MS PGothic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(severity) of a specific event </a:t>
            </a:r>
            <a:r>
              <a:rPr lang="en-US" sz="2000" dirty="0">
                <a:latin typeface="Verdana" charset="0"/>
                <a:ea typeface="MS PGothic" charset="0"/>
              </a:rPr>
              <a:t>(as in mild, moderate, or severe myocardial infarction)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The event itself, however, may be of relatively minor medical significance (e.g. ‘</a:t>
            </a:r>
            <a:r>
              <a:rPr lang="en-US" altLang="ja-JP" sz="2000" i="1" dirty="0">
                <a:latin typeface="Verdana" charset="0"/>
                <a:ea typeface="MS PGothic" charset="0"/>
              </a:rPr>
              <a:t>severe headache</a:t>
            </a:r>
            <a:r>
              <a:rPr lang="en-US" sz="2000" dirty="0">
                <a:latin typeface="Verdana" charset="0"/>
                <a:ea typeface="MS PGothic" charset="0"/>
              </a:rPr>
              <a:t>’</a:t>
            </a:r>
            <a:r>
              <a:rPr lang="en-US" altLang="ja-JP" sz="2000" dirty="0">
                <a:latin typeface="Verdana" charset="0"/>
                <a:ea typeface="MS PGothic" charset="0"/>
              </a:rPr>
              <a:t>). So severity does not mean </a:t>
            </a:r>
            <a:r>
              <a:rPr lang="en-US" altLang="ja-JP" sz="2000" dirty="0" smtClean="0">
                <a:latin typeface="Verdana" charset="0"/>
                <a:ea typeface="MS PGothic" charset="0"/>
              </a:rPr>
              <a:t>serious</a:t>
            </a:r>
          </a:p>
          <a:p>
            <a:pPr lvl="1"/>
            <a:endParaRPr lang="en-US" altLang="ja-JP" sz="2000" dirty="0">
              <a:latin typeface="Verdana" charset="0"/>
              <a:ea typeface="MS PGothic" charset="0"/>
            </a:endParaRPr>
          </a:p>
          <a:p>
            <a:r>
              <a:rPr lang="en-US" sz="2400" dirty="0">
                <a:latin typeface="Verdana" charset="0"/>
                <a:ea typeface="MS PGothic" charset="0"/>
              </a:rPr>
              <a:t>‘Serious’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Based on event outcome </a:t>
            </a:r>
            <a:r>
              <a:rPr lang="en-US" sz="2000" dirty="0">
                <a:latin typeface="Verdana" charset="0"/>
                <a:ea typeface="MS PGothic" charset="0"/>
              </a:rPr>
              <a:t>or action criteria usually associated with events that pose a threat to a patient's life or </a:t>
            </a:r>
            <a:r>
              <a:rPr lang="en-US" sz="2000" dirty="0" smtClean="0">
                <a:latin typeface="Verdana" charset="0"/>
                <a:ea typeface="MS PGothic" charset="0"/>
              </a:rPr>
              <a:t>functioning</a:t>
            </a:r>
            <a:endParaRPr lang="en-US" sz="2000" dirty="0">
              <a:latin typeface="Verdana" charset="0"/>
              <a:ea typeface="MS PGothic" charset="0"/>
            </a:endParaRP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8320088" y="134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SAE: Medically important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Verdana" charset="0"/>
                <a:ea typeface="MS PGothic" charset="0"/>
              </a:rPr>
              <a:t>Serious adverse events that may </a:t>
            </a:r>
            <a:r>
              <a:rPr lang="en-US" sz="2400" dirty="0" err="1">
                <a:latin typeface="Verdana" charset="0"/>
                <a:ea typeface="MS PGothic" charset="0"/>
              </a:rPr>
              <a:t>jeopardise</a:t>
            </a:r>
            <a:r>
              <a:rPr lang="en-US" sz="2400" dirty="0">
                <a:latin typeface="Verdana" charset="0"/>
                <a:ea typeface="MS PGothic" charset="0"/>
              </a:rPr>
              <a:t> the patient or may require medical or surgical intervention to prevent one of the other serious outcomes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Verdana" charset="0"/>
                <a:ea typeface="MS PGothic" charset="0"/>
              </a:rPr>
              <a:t>Examples: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Allergic bronchospasm requiring intensive treatment in A&amp;E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Convulsion not resulting in in-patient </a:t>
            </a:r>
            <a:r>
              <a:rPr lang="en-US" sz="2000" dirty="0" err="1">
                <a:latin typeface="Verdana" charset="0"/>
                <a:ea typeface="MS PGothic" charset="0"/>
              </a:rPr>
              <a:t>hospitalisation</a:t>
            </a:r>
            <a:endParaRPr lang="en-US" sz="2000" dirty="0">
              <a:latin typeface="Verdana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An abnormal lab value which needs active out-patient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280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report?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37" y="2058377"/>
            <a:ext cx="3553405" cy="35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SUSAR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0569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Suspected Unexpected Serious Adverse Reaction</a:t>
            </a:r>
            <a:r>
              <a:rPr lang="en-US" sz="2400" dirty="0">
                <a:latin typeface="Verdana" charset="0"/>
                <a:ea typeface="MS PGothic" charset="0"/>
              </a:rPr>
              <a:t>:</a:t>
            </a:r>
          </a:p>
          <a:p>
            <a:r>
              <a:rPr lang="en-US" sz="2400" dirty="0">
                <a:latin typeface="Verdana" charset="0"/>
                <a:ea typeface="MS PGothic" charset="0"/>
              </a:rPr>
              <a:t>Unexpected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Unlikely in context of antiplatelet agents</a:t>
            </a:r>
          </a:p>
          <a:p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Serious</a:t>
            </a:r>
            <a:r>
              <a:rPr lang="en-US" sz="2400" dirty="0">
                <a:latin typeface="Verdana" charset="0"/>
                <a:ea typeface="MS PGothic" charset="0"/>
              </a:rPr>
              <a:t> – needs to meet criteria for serious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Fatal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Life threatening</a:t>
            </a: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Disabling</a:t>
            </a:r>
          </a:p>
          <a:p>
            <a:pPr lvl="1"/>
            <a:r>
              <a:rPr lang="en-US" sz="2000" dirty="0" err="1">
                <a:latin typeface="Verdana" charset="0"/>
                <a:ea typeface="MS PGothic" charset="0"/>
              </a:rPr>
              <a:t>Hospitalisation</a:t>
            </a:r>
            <a:r>
              <a:rPr lang="en-US" sz="2000" dirty="0">
                <a:latin typeface="Verdana" charset="0"/>
                <a:ea typeface="MS PGothic" charset="0"/>
              </a:rPr>
              <a:t> (admission or prolongation)</a:t>
            </a:r>
          </a:p>
          <a:p>
            <a:pPr lvl="1"/>
            <a:r>
              <a:rPr lang="en-US" sz="2000" dirty="0" err="1">
                <a:latin typeface="Verdana" charset="0"/>
                <a:ea typeface="MS PGothic" charset="0"/>
              </a:rPr>
              <a:t>Teratogenic</a:t>
            </a:r>
            <a:endParaRPr lang="en-US" sz="2000" dirty="0">
              <a:latin typeface="Verdana" charset="0"/>
              <a:ea typeface="MS PGothic" charset="0"/>
            </a:endParaRPr>
          </a:p>
          <a:p>
            <a:pPr lvl="1"/>
            <a:r>
              <a:rPr lang="en-US" sz="2000" dirty="0">
                <a:latin typeface="Verdana" charset="0"/>
                <a:ea typeface="MS PGothic" charset="0"/>
              </a:rPr>
              <a:t>Medically </a:t>
            </a:r>
            <a:r>
              <a:rPr lang="en-US" sz="2000" dirty="0" smtClean="0">
                <a:latin typeface="Verdana" charset="0"/>
                <a:ea typeface="MS PGothic" charset="0"/>
              </a:rPr>
              <a:t>important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Verdana" charset="0"/>
                <a:ea typeface="MS PGothic" charset="0"/>
              </a:rPr>
              <a:t>Reaction</a:t>
            </a:r>
          </a:p>
          <a:p>
            <a:pPr lvl="1"/>
            <a:r>
              <a:rPr lang="en-US" sz="2000" dirty="0" smtClean="0">
                <a:latin typeface="Verdana" charset="0"/>
                <a:ea typeface="MS PGothic" charset="0"/>
              </a:rPr>
              <a:t>Suspected drug reaction</a:t>
            </a:r>
          </a:p>
          <a:p>
            <a:pPr lvl="1"/>
            <a:r>
              <a:rPr lang="en-US" sz="2000" dirty="0" smtClean="0">
                <a:latin typeface="Verdana" charset="0"/>
                <a:ea typeface="MS PGothic" charset="0"/>
              </a:rPr>
              <a:t>Not just a consequence or complication of stroke</a:t>
            </a:r>
          </a:p>
          <a:p>
            <a:pPr marL="457200" lvl="1" indent="0">
              <a:buNone/>
            </a:pPr>
            <a:endParaRPr lang="en-US" sz="16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Relationship </a:t>
            </a:r>
            <a:r>
              <a:rPr lang="en-US" dirty="0">
                <a:ea typeface="ＭＳ Ｐゴシック" charset="0"/>
                <a:cs typeface="ＭＳ Ｐゴシック" charset="0"/>
              </a:rPr>
              <a:t>/ causality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charset="0"/>
              <a:buNone/>
            </a:pPr>
            <a:r>
              <a:rPr lang="en-US" sz="2000" dirty="0">
                <a:latin typeface="Verdana" charset="0"/>
                <a:ea typeface="MS PGothic" charset="0"/>
              </a:rPr>
              <a:t> 				</a:t>
            </a:r>
            <a:r>
              <a:rPr lang="en-US" sz="2000" dirty="0" smtClean="0">
                <a:latin typeface="Verdana" charset="0"/>
                <a:ea typeface="MS PGothic" charset="0"/>
              </a:rPr>
              <a:t>				</a:t>
            </a:r>
            <a:r>
              <a:rPr lang="en-US" sz="2000" b="1" dirty="0" smtClean="0">
                <a:latin typeface="Verdana" charset="0"/>
                <a:ea typeface="MS PGothic" charset="0"/>
              </a:rPr>
              <a:t>	</a:t>
            </a:r>
            <a:r>
              <a:rPr lang="en-US" sz="2000" b="1" dirty="0">
                <a:latin typeface="Verdana" charset="0"/>
                <a:ea typeface="MS PGothic" charset="0"/>
              </a:rPr>
              <a:t>	</a:t>
            </a:r>
            <a:r>
              <a:rPr lang="en-US" sz="2000" b="1" dirty="0" smtClean="0">
                <a:latin typeface="Verdana" charset="0"/>
                <a:ea typeface="MS PGothic" charset="0"/>
              </a:rPr>
              <a:t>	</a:t>
            </a:r>
            <a:endParaRPr lang="en-US" sz="2000" b="1" dirty="0">
              <a:latin typeface="Verdana" charset="0"/>
              <a:ea typeface="MS PGothic" charset="0"/>
            </a:endParaRPr>
          </a:p>
          <a:p>
            <a:pPr>
              <a:buFont typeface="Wingdings 3" charset="0"/>
              <a:buNone/>
            </a:pPr>
            <a:r>
              <a:rPr lang="en-US" sz="2000" b="1" dirty="0">
                <a:latin typeface="Verdana" charset="0"/>
                <a:ea typeface="MS PGothic" charset="0"/>
              </a:rPr>
              <a:t> 				</a:t>
            </a:r>
            <a:r>
              <a:rPr lang="en-US" sz="2000" b="1" dirty="0" smtClean="0">
                <a:latin typeface="Verdana" charset="0"/>
                <a:ea typeface="MS PGothic" charset="0"/>
              </a:rPr>
              <a:t>	Relationship</a:t>
            </a:r>
            <a:r>
              <a:rPr lang="en-US" sz="2000" b="1" dirty="0">
                <a:latin typeface="Verdana" charset="0"/>
                <a:ea typeface="MS PGothic" charset="0"/>
              </a:rPr>
              <a:t>			</a:t>
            </a:r>
            <a:r>
              <a:rPr lang="en-US" sz="2000" b="1" dirty="0" smtClean="0">
                <a:latin typeface="Verdana" charset="0"/>
                <a:ea typeface="MS PGothic" charset="0"/>
              </a:rPr>
              <a:t>Other cause?</a:t>
            </a:r>
            <a:endParaRPr lang="en-US" sz="2000" b="1" dirty="0">
              <a:latin typeface="Verdana" charset="0"/>
              <a:ea typeface="MS PGothic" charset="0"/>
            </a:endParaRPr>
          </a:p>
          <a:p>
            <a:pPr>
              <a:buFont typeface="Wingdings 3" charset="0"/>
              <a:buNone/>
            </a:pPr>
            <a:endParaRPr lang="en-US" sz="2000" dirty="0">
              <a:latin typeface="Verdana" charset="0"/>
              <a:ea typeface="MS PGothic" charset="0"/>
            </a:endParaRPr>
          </a:p>
          <a:p>
            <a:pPr>
              <a:lnSpc>
                <a:spcPct val="150000"/>
              </a:lnSpc>
              <a:buFont typeface="Wingdings 3" charset="0"/>
              <a:buNone/>
            </a:pP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Definitely</a:t>
            </a:r>
            <a:r>
              <a:rPr lang="en-US" sz="2000" dirty="0">
                <a:latin typeface="Verdana" charset="0"/>
                <a:ea typeface="MS PGothic" charset="0"/>
              </a:rPr>
              <a:t>		v. strong		</a:t>
            </a:r>
            <a:r>
              <a:rPr lang="en-US" sz="2000" dirty="0" smtClean="0">
                <a:latin typeface="Verdana" charset="0"/>
                <a:ea typeface="MS PGothic" charset="0"/>
              </a:rPr>
              <a:t>		none</a:t>
            </a:r>
            <a:endParaRPr lang="en-US" sz="2000" dirty="0">
              <a:latin typeface="Verdana" charset="0"/>
              <a:ea typeface="MS PGothic" charset="0"/>
            </a:endParaRPr>
          </a:p>
          <a:p>
            <a:pPr>
              <a:lnSpc>
                <a:spcPct val="150000"/>
              </a:lnSpc>
              <a:buFont typeface="Wingdings 3" charset="0"/>
              <a:buNone/>
            </a:pP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Probably</a:t>
            </a:r>
            <a:r>
              <a:rPr lang="en-US" sz="2000" dirty="0">
                <a:latin typeface="Verdana" charset="0"/>
                <a:ea typeface="MS PGothic" charset="0"/>
              </a:rPr>
              <a:t>		strong				</a:t>
            </a:r>
            <a:r>
              <a:rPr lang="en-US" sz="2000" dirty="0" smtClean="0">
                <a:latin typeface="Verdana" charset="0"/>
                <a:ea typeface="MS PGothic" charset="0"/>
              </a:rPr>
              <a:t>	unlikely</a:t>
            </a:r>
            <a:endParaRPr lang="en-US" sz="2000" dirty="0">
              <a:latin typeface="Verdana" charset="0"/>
              <a:ea typeface="MS PGothic" charset="0"/>
            </a:endParaRPr>
          </a:p>
          <a:p>
            <a:pPr>
              <a:lnSpc>
                <a:spcPct val="150000"/>
              </a:lnSpc>
              <a:buFont typeface="Wingdings 3" charset="0"/>
              <a:buNone/>
            </a:pP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Possibly</a:t>
            </a:r>
            <a:r>
              <a:rPr lang="en-US" sz="2000" dirty="0">
                <a:latin typeface="Verdana" charset="0"/>
                <a:ea typeface="MS PGothic" charset="0"/>
              </a:rPr>
              <a:t>		suggestive			</a:t>
            </a:r>
            <a:r>
              <a:rPr lang="en-US" sz="2000" dirty="0" smtClean="0">
                <a:latin typeface="Verdana" charset="0"/>
                <a:ea typeface="MS PGothic" charset="0"/>
              </a:rPr>
              <a:t>	equally </a:t>
            </a:r>
            <a:r>
              <a:rPr lang="en-US" sz="2000" dirty="0">
                <a:latin typeface="Verdana" charset="0"/>
                <a:ea typeface="MS PGothic" charset="0"/>
              </a:rPr>
              <a:t>likely</a:t>
            </a:r>
          </a:p>
          <a:p>
            <a:pPr>
              <a:lnSpc>
                <a:spcPct val="150000"/>
              </a:lnSpc>
              <a:buFont typeface="Wingdings 3" charset="0"/>
              <a:buNone/>
            </a:pP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Unlikely</a:t>
            </a:r>
            <a:r>
              <a:rPr lang="en-US" sz="2000" dirty="0">
                <a:latin typeface="Verdana" charset="0"/>
                <a:ea typeface="MS PGothic" charset="0"/>
              </a:rPr>
              <a:t>		weak				</a:t>
            </a:r>
            <a:r>
              <a:rPr lang="en-US" sz="2000" dirty="0" smtClean="0">
                <a:latin typeface="Verdana" charset="0"/>
                <a:ea typeface="MS PGothic" charset="0"/>
              </a:rPr>
              <a:t>	likely</a:t>
            </a:r>
            <a:endParaRPr lang="en-US" sz="2000" dirty="0">
              <a:latin typeface="Verdana" charset="0"/>
              <a:ea typeface="MS PGothic" charset="0"/>
            </a:endParaRPr>
          </a:p>
          <a:p>
            <a:pPr>
              <a:lnSpc>
                <a:spcPct val="150000"/>
              </a:lnSpc>
              <a:buFont typeface="Wingdings 3" charset="0"/>
              <a:buNone/>
            </a:pP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Not</a:t>
            </a:r>
            <a:r>
              <a:rPr lang="en-US" sz="2000" dirty="0">
                <a:latin typeface="Verdana" charset="0"/>
                <a:ea typeface="MS PGothic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Verdana" charset="0"/>
                <a:ea typeface="MS PGothic" charset="0"/>
              </a:rPr>
              <a:t>related</a:t>
            </a:r>
            <a:r>
              <a:rPr lang="en-US" sz="2000" dirty="0">
                <a:latin typeface="Verdana" charset="0"/>
                <a:ea typeface="MS PGothic" charset="0"/>
              </a:rPr>
              <a:t>	</a:t>
            </a:r>
            <a:r>
              <a:rPr lang="en-US" sz="2000" dirty="0" smtClean="0">
                <a:latin typeface="Verdana" charset="0"/>
                <a:ea typeface="MS PGothic" charset="0"/>
              </a:rPr>
              <a:t>none</a:t>
            </a:r>
            <a:r>
              <a:rPr lang="en-US" sz="2000" dirty="0">
                <a:latin typeface="Verdana" charset="0"/>
                <a:ea typeface="MS PGothic" charset="0"/>
              </a:rPr>
              <a:t>			</a:t>
            </a:r>
            <a:r>
              <a:rPr lang="en-US" sz="2000" dirty="0" smtClean="0">
                <a:latin typeface="Verdana" charset="0"/>
                <a:ea typeface="MS PGothic" charset="0"/>
              </a:rPr>
              <a:t>	</a:t>
            </a:r>
            <a:r>
              <a:rPr lang="en-US" sz="2000" dirty="0">
                <a:latin typeface="Verdana" charset="0"/>
                <a:ea typeface="MS PGothic" charset="0"/>
              </a:rPr>
              <a:t>	v. likely</a:t>
            </a:r>
          </a:p>
        </p:txBody>
      </p:sp>
    </p:spTree>
    <p:extLst>
      <p:ext uri="{BB962C8B-B14F-4D97-AF65-F5344CB8AC3E}">
        <p14:creationId xmlns:p14="http://schemas.microsoft.com/office/powerpoint/2010/main" val="7172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Diagnostic </a:t>
            </a:r>
            <a:r>
              <a:rPr lang="en-US" dirty="0">
                <a:ea typeface="ＭＳ Ｐゴシック" charset="0"/>
                <a:cs typeface="ＭＳ Ｐゴシック" charset="0"/>
              </a:rPr>
              <a:t>evidence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3" charset="0"/>
              <a:buNone/>
            </a:pPr>
            <a:r>
              <a:rPr lang="en-US" sz="2400" dirty="0">
                <a:latin typeface="Verdana" charset="0"/>
                <a:ea typeface="MS PGothic" charset="0"/>
              </a:rPr>
              <a:t>Give as much information as possible:</a:t>
            </a:r>
          </a:p>
          <a:p>
            <a:pPr>
              <a:buFont typeface="Wingdings 3" charset="0"/>
              <a:buNone/>
            </a:pPr>
            <a:endParaRPr lang="en-US" sz="2400" dirty="0">
              <a:latin typeface="Verdana" charset="0"/>
              <a:ea typeface="MS PGothic" charset="0"/>
            </a:endParaRP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Pathology			PM, 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Radiology			CT, MR, Carotid, 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ECG				</a:t>
            </a:r>
            <a:r>
              <a:rPr lang="en-US" sz="1800" dirty="0" smtClean="0">
                <a:latin typeface="Verdana" charset="0"/>
                <a:ea typeface="MS PGothic" charset="0"/>
              </a:rPr>
              <a:t>	AF</a:t>
            </a:r>
            <a:r>
              <a:rPr lang="en-US" sz="1800" dirty="0">
                <a:latin typeface="Verdana" charset="0"/>
                <a:ea typeface="MS PGothic" charset="0"/>
              </a:rPr>
              <a:t>, MI, LVH, 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Bacteriology		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Biochemistry		LFTs, CRP, …</a:t>
            </a:r>
          </a:p>
          <a:p>
            <a:pPr>
              <a:buFont typeface="Wingdings 3" charset="0"/>
              <a:buNone/>
            </a:pPr>
            <a:r>
              <a:rPr lang="en-US" sz="1800" dirty="0" err="1">
                <a:latin typeface="Verdana" charset="0"/>
                <a:ea typeface="MS PGothic" charset="0"/>
              </a:rPr>
              <a:t>Haematology</a:t>
            </a:r>
            <a:r>
              <a:rPr lang="en-US" sz="1800" dirty="0">
                <a:latin typeface="Verdana" charset="0"/>
                <a:ea typeface="MS PGothic" charset="0"/>
              </a:rPr>
              <a:t>		FBC, ESR, 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Clinical			</a:t>
            </a:r>
            <a:r>
              <a:rPr lang="en-US" sz="1800" dirty="0" smtClean="0">
                <a:latin typeface="Verdana" charset="0"/>
                <a:ea typeface="MS PGothic" charset="0"/>
              </a:rPr>
              <a:t>	NIHSS</a:t>
            </a:r>
            <a:r>
              <a:rPr lang="en-US" sz="1800" dirty="0">
                <a:latin typeface="Verdana" charset="0"/>
                <a:ea typeface="MS PGothic" charset="0"/>
              </a:rPr>
              <a:t>, …</a:t>
            </a:r>
          </a:p>
          <a:p>
            <a:pPr>
              <a:buFont typeface="Wingdings 3" charset="0"/>
              <a:buNone/>
            </a:pPr>
            <a:r>
              <a:rPr lang="en-US" sz="1800" dirty="0">
                <a:latin typeface="Verdana" charset="0"/>
                <a:ea typeface="MS PGothic" charset="0"/>
              </a:rPr>
              <a:t>Comment			</a:t>
            </a:r>
            <a:r>
              <a:rPr lang="en-US" sz="1800" dirty="0" smtClean="0">
                <a:latin typeface="Verdana" charset="0"/>
                <a:ea typeface="MS PGothic" charset="0"/>
              </a:rPr>
              <a:t>…</a:t>
            </a:r>
          </a:p>
          <a:p>
            <a:pPr>
              <a:buFont typeface="Wingdings 3" charset="0"/>
              <a:buNone/>
            </a:pPr>
            <a:endParaRPr lang="en-US" sz="2400" dirty="0">
              <a:latin typeface="Verdana" charset="0"/>
              <a:ea typeface="MS PGothic" charset="0"/>
            </a:endParaRPr>
          </a:p>
          <a:p>
            <a:pPr>
              <a:buFont typeface="Wingdings 3" charset="0"/>
              <a:buNone/>
            </a:pPr>
            <a:r>
              <a:rPr lang="en-US" sz="2400" dirty="0" smtClean="0">
                <a:latin typeface="Verdana" charset="0"/>
                <a:ea typeface="MS PGothic" charset="0"/>
              </a:rPr>
              <a:t>Too much info is better than too little</a:t>
            </a:r>
            <a:endParaRPr lang="en-US" sz="24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t2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587" y="158226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t2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1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Overview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210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Adjudication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charset="0"/>
                <a:ea typeface="MS PGothic" charset="0"/>
              </a:rPr>
              <a:t>Review process of reporting/adjudication</a:t>
            </a:r>
            <a:endParaRPr lang="en-US" sz="2400" dirty="0" smtClean="0">
              <a:latin typeface="Verdana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charset="0"/>
                <a:ea typeface="MS PGothic" charset="0"/>
              </a:rPr>
              <a:t>Information needed by adjudicator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Adverse Events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charset="0"/>
                <a:ea typeface="MS PGothic" charset="0"/>
              </a:rPr>
              <a:t>AE </a:t>
            </a:r>
            <a:r>
              <a:rPr lang="en-US" sz="2000" dirty="0" err="1" smtClean="0">
                <a:latin typeface="Verdana" charset="0"/>
                <a:ea typeface="MS PGothic" charset="0"/>
              </a:rPr>
              <a:t>vs</a:t>
            </a:r>
            <a:r>
              <a:rPr lang="en-US" sz="2000" dirty="0" smtClean="0">
                <a:latin typeface="Verdana" charset="0"/>
                <a:ea typeface="MS PGothic" charset="0"/>
              </a:rPr>
              <a:t> SAE </a:t>
            </a:r>
            <a:r>
              <a:rPr lang="en-US" sz="2000" dirty="0" err="1" smtClean="0">
                <a:latin typeface="Verdana" charset="0"/>
                <a:ea typeface="MS PGothic" charset="0"/>
              </a:rPr>
              <a:t>vs</a:t>
            </a:r>
            <a:r>
              <a:rPr lang="en-US" sz="2000" dirty="0" smtClean="0">
                <a:latin typeface="Verdana" charset="0"/>
                <a:ea typeface="MS PGothic" charset="0"/>
              </a:rPr>
              <a:t> SUSAR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Case examples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Objective</a:t>
            </a:r>
            <a:endParaRPr lang="en-US" sz="2400" dirty="0">
              <a:latin typeface="Verdana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Improve reporting </a:t>
            </a:r>
            <a:r>
              <a:rPr lang="en-US" sz="2000" dirty="0" smtClean="0">
                <a:latin typeface="Verdana" charset="0"/>
                <a:ea typeface="MS PGothic" charset="0"/>
              </a:rPr>
              <a:t>process</a:t>
            </a:r>
            <a:endParaRPr lang="en-US" sz="2000" dirty="0">
              <a:latin typeface="Verdana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Reduce number of data queries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Save time for investigators and trial staff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charset="0"/>
                <a:ea typeface="MS PGothic" charset="0"/>
              </a:rPr>
              <a:t>Improve quality of data for trial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Verdana" charset="0"/>
                <a:ea typeface="MS PGothic" charset="0"/>
              </a:rPr>
              <a:t>Improve outcomes for people affected by stroke</a:t>
            </a:r>
          </a:p>
        </p:txBody>
      </p:sp>
    </p:spTree>
    <p:extLst>
      <p:ext uri="{BB962C8B-B14F-4D97-AF65-F5344CB8AC3E}">
        <p14:creationId xmlns:p14="http://schemas.microsoft.com/office/powerpoint/2010/main" val="31019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t3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587" y="158226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3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9144000" cy="39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3_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21333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patient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2015" y="4940768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Verdana" charset="0"/>
                <a:ea typeface="MS PGothic" charset="0"/>
              </a:rPr>
              <a:t>Death is an outcome, not an event</a:t>
            </a:r>
            <a:endParaRPr lang="en-US" dirty="0">
              <a:latin typeface="Verdana" charset="0"/>
              <a:ea typeface="MS PGothic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47690" y="3478164"/>
            <a:ext cx="2540131" cy="11277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4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0985" y="138904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800"/>
            <a:ext cx="9144000" cy="294100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347" y="2577821"/>
            <a:ext cx="2540131" cy="3317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8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57"/>
            <a:ext cx="9144000" cy="2158073"/>
          </a:xfrm>
          <a:prstGeom prst="rect">
            <a:avLst/>
          </a:prstGeom>
        </p:spPr>
      </p:pic>
      <p:pic>
        <p:nvPicPr>
          <p:cNvPr id="3" name="Picture 2" descr="Pt8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179"/>
            <a:ext cx="9144000" cy="2943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1007" y="61059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1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25"/>
            <a:ext cx="9144000" cy="2091328"/>
          </a:xfrm>
          <a:prstGeom prst="rect">
            <a:avLst/>
          </a:prstGeom>
        </p:spPr>
      </p:pic>
      <p:pic>
        <p:nvPicPr>
          <p:cNvPr id="3" name="Picture 2" descr="Pt11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820"/>
            <a:ext cx="9144000" cy="2916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1007" y="61059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5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3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1007" y="40209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3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887"/>
            <a:ext cx="9144000" cy="41846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9207" y="2771418"/>
            <a:ext cx="495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4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9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1007" y="402097"/>
            <a:ext cx="22842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 7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What is adjudication?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 3" charset="0"/>
              <a:buNone/>
            </a:pPr>
            <a:r>
              <a:rPr lang="en-US" sz="2800" dirty="0">
                <a:latin typeface="Verdana" charset="0"/>
                <a:ea typeface="MS PGothic" charset="0"/>
              </a:rPr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Judge reviews evidence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Verdana" charset="0"/>
                <a:ea typeface="MS PGothic" charset="0"/>
              </a:rPr>
              <a:t>Decision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Verdana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Verdana" charset="0"/>
                <a:ea typeface="MS PGothic" charset="0"/>
              </a:rPr>
              <a:t>Evidence</a:t>
            </a:r>
            <a:endParaRPr lang="en-US" sz="2800" dirty="0">
              <a:latin typeface="Verdana" charset="0"/>
              <a:ea typeface="MS PGothic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Verdana" charset="0"/>
                <a:ea typeface="MS PGothic" charset="0"/>
              </a:rPr>
              <a:t>Nature of evidence will effect decision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Verdana" charset="0"/>
              <a:ea typeface="MS PGothic" charset="0"/>
            </a:endParaRPr>
          </a:p>
        </p:txBody>
      </p:sp>
      <p:pic>
        <p:nvPicPr>
          <p:cNvPr id="3" name="Picture 2" descr="Ju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74" y="1600200"/>
            <a:ext cx="3293626" cy="23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4_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6344"/>
          </a:xfrm>
          <a:prstGeom prst="rect">
            <a:avLst/>
          </a:prstGeom>
        </p:spPr>
      </p:pic>
      <p:pic>
        <p:nvPicPr>
          <p:cNvPr id="4" name="Picture 3" descr="Pt14_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0188"/>
            <a:ext cx="9144000" cy="2827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0701" y="4643430"/>
            <a:ext cx="228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from another SAE (PE) on the same patient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3101" y="1620940"/>
            <a:ext cx="22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from this SAE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12_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9057"/>
            <a:ext cx="9144000" cy="11993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or 2 SAEs?</a:t>
            </a:r>
            <a:endParaRPr lang="en-US" dirty="0"/>
          </a:p>
        </p:txBody>
      </p:sp>
      <p:pic>
        <p:nvPicPr>
          <p:cNvPr id="4" name="Picture 3" descr="Pt15_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692"/>
            <a:ext cx="9144000" cy="8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ＭＳ Ｐゴシック" charset="0"/>
              </a:rPr>
              <a:t>SAE: Problems in trials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Failure to report</a:t>
            </a:r>
          </a:p>
          <a:p>
            <a:r>
              <a:rPr lang="en-US" sz="2400" dirty="0" smtClean="0">
                <a:latin typeface="Verdana" charset="0"/>
                <a:ea typeface="MS PGothic" charset="0"/>
              </a:rPr>
              <a:t>Too </a:t>
            </a:r>
            <a:r>
              <a:rPr lang="en-US" sz="2400" dirty="0">
                <a:latin typeface="Verdana" charset="0"/>
                <a:ea typeface="MS PGothic" charset="0"/>
              </a:rPr>
              <a:t>little diagnostic evidence submitted (or available)</a:t>
            </a:r>
          </a:p>
          <a:p>
            <a:pPr lvl="1">
              <a:spcAft>
                <a:spcPts val="1200"/>
              </a:spcAft>
            </a:pPr>
            <a:r>
              <a:rPr lang="en-US" sz="2000" dirty="0">
                <a:latin typeface="Verdana" charset="0"/>
                <a:ea typeface="MS PGothic" charset="0"/>
              </a:rPr>
              <a:t>Chase other hospitals, fax available information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Failure to report promptly</a:t>
            </a:r>
          </a:p>
          <a:p>
            <a:r>
              <a:rPr lang="en-US" sz="2400" dirty="0" smtClean="0">
                <a:latin typeface="Verdana" charset="0"/>
                <a:ea typeface="MS PGothic" charset="0"/>
              </a:rPr>
              <a:t>If </a:t>
            </a:r>
            <a:r>
              <a:rPr lang="en-US" sz="2400" dirty="0">
                <a:latin typeface="Verdana" charset="0"/>
                <a:ea typeface="MS PGothic" charset="0"/>
              </a:rPr>
              <a:t>uncertain, ask Coordinating Centre</a:t>
            </a:r>
          </a:p>
        </p:txBody>
      </p:sp>
    </p:spTree>
    <p:extLst>
      <p:ext uri="{BB962C8B-B14F-4D97-AF65-F5344CB8AC3E}">
        <p14:creationId xmlns:p14="http://schemas.microsoft.com/office/powerpoint/2010/main" val="7122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Summary: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2867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Explained </a:t>
            </a:r>
            <a:r>
              <a:rPr lang="en-US" sz="2400" dirty="0" smtClean="0">
                <a:latin typeface="Verdana" charset="0"/>
                <a:ea typeface="MS PGothic" charset="0"/>
              </a:rPr>
              <a:t>AE/SAE processes</a:t>
            </a:r>
            <a:endParaRPr lang="en-US" sz="24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latin typeface="Verdana" charset="0"/>
                <a:ea typeface="MS PGothic" charset="0"/>
              </a:rPr>
              <a:t>If </a:t>
            </a:r>
            <a:r>
              <a:rPr lang="en-US" sz="2400" dirty="0">
                <a:latin typeface="Verdana" charset="0"/>
                <a:ea typeface="MS PGothic" charset="0"/>
              </a:rPr>
              <a:t>in doubt</a:t>
            </a:r>
            <a:r>
              <a:rPr lang="en-US" sz="2400" dirty="0" smtClean="0">
                <a:latin typeface="Verdana" charset="0"/>
                <a:ea typeface="MS PGothic" charset="0"/>
              </a:rPr>
              <a:t>: </a:t>
            </a:r>
            <a:r>
              <a:rPr lang="en-US" sz="2400" u="sng" dirty="0" smtClean="0">
                <a:latin typeface="Verdana" charset="0"/>
                <a:ea typeface="MS PGothic" charset="0"/>
              </a:rPr>
              <a:t>ASK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Verdana" charset="0"/>
                <a:ea typeface="MS PGothic" charset="0"/>
              </a:rPr>
              <a:t>Check </a:t>
            </a:r>
            <a:r>
              <a:rPr lang="en-US" sz="2000" dirty="0">
                <a:latin typeface="Verdana" charset="0"/>
                <a:ea typeface="MS PGothic" charset="0"/>
              </a:rPr>
              <a:t>the </a:t>
            </a:r>
            <a:r>
              <a:rPr lang="en-US" sz="2000" dirty="0" smtClean="0">
                <a:latin typeface="Verdana" charset="0"/>
                <a:ea typeface="MS PGothic" charset="0"/>
              </a:rPr>
              <a:t>protocol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>
                <a:latin typeface="Verdana" charset="0"/>
                <a:ea typeface="MS PGothic" charset="0"/>
              </a:rPr>
              <a:t>Check </a:t>
            </a:r>
            <a:r>
              <a:rPr lang="en-US" sz="2000" dirty="0">
                <a:latin typeface="Verdana" charset="0"/>
                <a:ea typeface="MS PGothic" charset="0"/>
              </a:rPr>
              <a:t>with the PI or other clinician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latin typeface="Verdana" charset="0"/>
                <a:ea typeface="MS PGothic" charset="0"/>
              </a:rPr>
              <a:t>Better </a:t>
            </a:r>
            <a:r>
              <a:rPr lang="en-US" sz="2400" dirty="0">
                <a:latin typeface="Verdana" charset="0"/>
                <a:ea typeface="MS PGothic" charset="0"/>
              </a:rPr>
              <a:t>data improves reporting process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Reduced number of data queries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Saves time for investigators and trial staff</a:t>
            </a:r>
          </a:p>
        </p:txBody>
      </p:sp>
    </p:spTree>
    <p:extLst>
      <p:ext uri="{BB962C8B-B14F-4D97-AF65-F5344CB8AC3E}">
        <p14:creationId xmlns:p14="http://schemas.microsoft.com/office/powerpoint/2010/main" val="375456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221" y="2447227"/>
            <a:ext cx="2380499" cy="26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How is adjudication performed? 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19195"/>
          </a:xfrm>
        </p:spPr>
        <p:txBody>
          <a:bodyPr/>
          <a:lstStyle/>
          <a:p>
            <a:r>
              <a:rPr lang="en-US" sz="2400" dirty="0">
                <a:latin typeface="Verdana" charset="0"/>
                <a:ea typeface="MS PGothic" charset="0"/>
              </a:rPr>
              <a:t>Independent adjudicator</a:t>
            </a:r>
          </a:p>
          <a:p>
            <a:r>
              <a:rPr lang="en-US" sz="2400" dirty="0">
                <a:latin typeface="Verdana" charset="0"/>
                <a:ea typeface="MS PGothic" charset="0"/>
              </a:rPr>
              <a:t>Consultant stroke </a:t>
            </a:r>
            <a:r>
              <a:rPr lang="en-US" sz="2400" dirty="0" smtClean="0">
                <a:latin typeface="Verdana" charset="0"/>
                <a:ea typeface="MS PGothic" charset="0"/>
              </a:rPr>
              <a:t>physicians</a:t>
            </a:r>
          </a:p>
          <a:p>
            <a:r>
              <a:rPr lang="en-US" sz="2400" dirty="0" smtClean="0">
                <a:latin typeface="Verdana" charset="0"/>
                <a:ea typeface="MS PGothic" charset="0"/>
              </a:rPr>
              <a:t>Review </a:t>
            </a:r>
            <a:r>
              <a:rPr lang="en-US" sz="2400" dirty="0">
                <a:latin typeface="Verdana" charset="0"/>
                <a:ea typeface="MS PGothic" charset="0"/>
              </a:rPr>
              <a:t>data on-line – via website</a:t>
            </a:r>
          </a:p>
          <a:p>
            <a:endParaRPr lang="en-US" sz="2400" dirty="0" smtClean="0">
              <a:latin typeface="Verdana" charset="0"/>
              <a:ea typeface="MS PGothic" charset="0"/>
            </a:endParaRPr>
          </a:p>
          <a:p>
            <a:endParaRPr lang="en-US" sz="2400" dirty="0">
              <a:latin typeface="Verdana" charset="0"/>
              <a:ea typeface="MS PGothic" charset="0"/>
            </a:endParaRPr>
          </a:p>
          <a:p>
            <a:endParaRPr lang="en-US" sz="2400" dirty="0" smtClean="0">
              <a:latin typeface="Verdana" charset="0"/>
              <a:ea typeface="MS PGothic" charset="0"/>
            </a:endParaRPr>
          </a:p>
          <a:p>
            <a:endParaRPr lang="en-US" sz="2400" dirty="0">
              <a:latin typeface="Verdana" charset="0"/>
              <a:ea typeface="MS PGothic" charset="0"/>
            </a:endParaRPr>
          </a:p>
          <a:p>
            <a:endParaRPr lang="en-US" sz="2400" dirty="0" smtClean="0">
              <a:latin typeface="Verdana" charset="0"/>
              <a:ea typeface="MS PGothic" charset="0"/>
            </a:endParaRPr>
          </a:p>
          <a:p>
            <a:endParaRPr lang="en-US" sz="2400" dirty="0">
              <a:latin typeface="Verdana" charset="0"/>
              <a:ea typeface="MS PGothic" charset="0"/>
            </a:endParaRPr>
          </a:p>
          <a:p>
            <a:r>
              <a:rPr lang="en-US" sz="2400" dirty="0">
                <a:latin typeface="Verdana" charset="0"/>
                <a:ea typeface="MS PGothic" charset="0"/>
              </a:rPr>
              <a:t>Therefore vital that data entered on-line is appropriate and detailed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652" y="3112932"/>
            <a:ext cx="2944857" cy="23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Why adjudicate?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err="1" smtClean="0">
                <a:ea typeface="MS PGothic" charset="0"/>
              </a:rPr>
              <a:t>Pharmacovigilance</a:t>
            </a:r>
            <a:endParaRPr lang="en-US" dirty="0">
              <a:ea typeface="MS PGothic" charset="0"/>
            </a:endParaRPr>
          </a:p>
          <a:p>
            <a:pPr lvl="1"/>
            <a:r>
              <a:rPr lang="en-US" dirty="0"/>
              <a:t>C</a:t>
            </a:r>
            <a:r>
              <a:rPr lang="en-US" dirty="0" smtClean="0"/>
              <a:t>ollection</a:t>
            </a:r>
            <a:r>
              <a:rPr lang="en-US" dirty="0"/>
              <a:t>, detection, assessment, monitoring, and prevention </a:t>
            </a:r>
            <a:r>
              <a:rPr lang="en-US" dirty="0" smtClean="0"/>
              <a:t>of adverse effects with pharmacological products</a:t>
            </a:r>
          </a:p>
          <a:p>
            <a:pPr lvl="1"/>
            <a:endParaRPr lang="en-US" dirty="0">
              <a:ea typeface="MS PGothic" charset="0"/>
            </a:endParaRPr>
          </a:p>
          <a:p>
            <a:r>
              <a:rPr lang="en-US" dirty="0" smtClean="0">
                <a:ea typeface="MS PGothic" charset="0"/>
              </a:rPr>
              <a:t>Drug safety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charset="0"/>
                <a:ea typeface="MS PGothic" charset="0"/>
              </a:rPr>
              <a:t>TARDIS - ? recurrent strokes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charset="0"/>
                <a:ea typeface="MS PGothic" charset="0"/>
              </a:rPr>
              <a:t>TICH-2 - ? risk of VTE</a:t>
            </a:r>
          </a:p>
          <a:p>
            <a:pPr lvl="1"/>
            <a:endParaRPr lang="en-US" sz="2000" dirty="0">
              <a:ea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97" y="3700003"/>
            <a:ext cx="3228730" cy="24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What needs adjudicating?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Verdana" charset="0"/>
                <a:ea typeface="MS PGothic" charset="0"/>
              </a:rPr>
              <a:t>SAE</a:t>
            </a:r>
            <a:r>
              <a:rPr lang="en-US" sz="2800" dirty="0">
                <a:latin typeface="Verdana" charset="0"/>
                <a:ea typeface="MS PGothic" charset="0"/>
              </a:rPr>
              <a:t> – was it related to the drug?</a:t>
            </a:r>
          </a:p>
          <a:p>
            <a:pPr>
              <a:lnSpc>
                <a:spcPct val="90000"/>
              </a:lnSpc>
              <a:buFont typeface="Wingdings 3" charset="0"/>
              <a:buNone/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Verdana" charset="0"/>
                <a:ea typeface="MS PGothic" charset="0"/>
              </a:rPr>
              <a:t>Outcome</a:t>
            </a:r>
            <a:r>
              <a:rPr lang="en-US" sz="2800" dirty="0">
                <a:latin typeface="Verdana" charset="0"/>
                <a:ea typeface="MS PGothic" charset="0"/>
              </a:rPr>
              <a:t> – is it confirmed?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Verdana" charset="0"/>
                <a:ea typeface="MS PGothic" charset="0"/>
              </a:rPr>
              <a:t>Need evidence to be able to judge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Verdana" charset="0"/>
                <a:ea typeface="MS PGothic" charset="0"/>
              </a:rPr>
              <a:t>Nature of evidence will effect </a:t>
            </a:r>
            <a:r>
              <a:rPr lang="en-US" sz="2800" dirty="0" smtClean="0">
                <a:latin typeface="Verdana" charset="0"/>
                <a:ea typeface="MS PGothic" charset="0"/>
              </a:rPr>
              <a:t>decision</a:t>
            </a:r>
            <a:endParaRPr lang="en-US" sz="28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Verdana" charset="0"/>
                <a:ea typeface="MS PGothic" charset="0"/>
              </a:rPr>
              <a:t>High quality trials need high quality evidence</a:t>
            </a:r>
          </a:p>
        </p:txBody>
      </p:sp>
    </p:spTree>
    <p:extLst>
      <p:ext uri="{BB962C8B-B14F-4D97-AF65-F5344CB8AC3E}">
        <p14:creationId xmlns:p14="http://schemas.microsoft.com/office/powerpoint/2010/main" val="3671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Adverse event: Definition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Verdana" charset="0"/>
                <a:ea typeface="MS PGothic" charset="0"/>
              </a:rPr>
              <a:t>Any </a:t>
            </a: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untoward medical occurrence </a:t>
            </a:r>
            <a:r>
              <a:rPr lang="en-US" sz="2400" dirty="0">
                <a:latin typeface="Verdana" charset="0"/>
                <a:ea typeface="MS PGothic" charset="0"/>
              </a:rPr>
              <a:t>in a study subject administered an intervention and which does not necessarily have a causal relationship with this </a:t>
            </a:r>
            <a:r>
              <a:rPr lang="en-US" sz="2400" dirty="0" smtClean="0">
                <a:latin typeface="Verdana" charset="0"/>
                <a:ea typeface="MS PGothic" charset="0"/>
              </a:rPr>
              <a:t>treatment</a:t>
            </a:r>
            <a:endParaRPr lang="en-US" sz="2400" dirty="0">
              <a:latin typeface="Verdana" charset="0"/>
              <a:ea typeface="MS PGothic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 smtClean="0">
                <a:latin typeface="Verdana" charset="0"/>
                <a:ea typeface="MS PGothic" charset="0"/>
              </a:rPr>
              <a:t>A </a:t>
            </a:r>
            <a:r>
              <a:rPr lang="en-US" sz="2400" dirty="0">
                <a:latin typeface="Verdana" charset="0"/>
                <a:ea typeface="MS PGothic" charset="0"/>
              </a:rPr>
              <a:t>medical or surgical </a:t>
            </a: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procedure is not an AE</a:t>
            </a:r>
            <a:r>
              <a:rPr lang="en-US" sz="2400" dirty="0">
                <a:latin typeface="Verdana" charset="0"/>
                <a:ea typeface="MS PGothic" charset="0"/>
              </a:rPr>
              <a:t>, the reason for the procedure is!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00"/>
                </a:solidFill>
                <a:latin typeface="Verdana" charset="0"/>
                <a:ea typeface="MS PGothic" charset="0"/>
              </a:rPr>
              <a:t>Abnormal laboratory values </a:t>
            </a:r>
            <a:r>
              <a:rPr lang="en-US" sz="2400" dirty="0">
                <a:latin typeface="Verdana" charset="0"/>
                <a:ea typeface="MS PGothic" charset="0"/>
              </a:rPr>
              <a:t>are AEs if ‘clinically significant’, lead to treatment change, are a SAE, or are a safety risk</a:t>
            </a:r>
          </a:p>
        </p:txBody>
      </p:sp>
    </p:spTree>
    <p:extLst>
      <p:ext uri="{BB962C8B-B14F-4D97-AF65-F5344CB8AC3E}">
        <p14:creationId xmlns:p14="http://schemas.microsoft.com/office/powerpoint/2010/main" val="20543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What to report?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45185"/>
          </a:xfrm>
        </p:spPr>
        <p:txBody>
          <a:bodyPr/>
          <a:lstStyle/>
          <a:p>
            <a:pPr>
              <a:buFont typeface="Wingdings 3" charset="0"/>
              <a:buNone/>
            </a:pPr>
            <a:r>
              <a:rPr lang="en-US" sz="2000" dirty="0">
                <a:latin typeface="Verdana" charset="0"/>
                <a:ea typeface="MS PGothic" charset="0"/>
              </a:rPr>
              <a:t>Do not collect all </a:t>
            </a:r>
            <a:r>
              <a:rPr lang="en-US" sz="2000" dirty="0" smtClean="0">
                <a:latin typeface="Verdana" charset="0"/>
                <a:ea typeface="MS PGothic" charset="0"/>
              </a:rPr>
              <a:t>AE:</a:t>
            </a:r>
            <a:endParaRPr lang="en-US" sz="2000" dirty="0">
              <a:latin typeface="Verdana" charset="0"/>
              <a:ea typeface="MS PGothic" charset="0"/>
            </a:endParaRPr>
          </a:p>
          <a:p>
            <a:r>
              <a:rPr lang="en-US" sz="2000" dirty="0">
                <a:latin typeface="Verdana" charset="0"/>
                <a:ea typeface="MS PGothic" charset="0"/>
              </a:rPr>
              <a:t>Trials of known interventions that are already licensed and in routine clinical use</a:t>
            </a:r>
          </a:p>
          <a:p>
            <a:pPr lvl="1"/>
            <a:r>
              <a:rPr lang="en-US" sz="1800" dirty="0">
                <a:latin typeface="Verdana" charset="0"/>
                <a:ea typeface="MS PGothic" charset="0"/>
              </a:rPr>
              <a:t>GTN</a:t>
            </a:r>
          </a:p>
          <a:p>
            <a:pPr lvl="1"/>
            <a:r>
              <a:rPr lang="en-US" sz="1800" dirty="0">
                <a:latin typeface="Verdana" charset="0"/>
                <a:ea typeface="MS PGothic" charset="0"/>
              </a:rPr>
              <a:t>Aspirin, </a:t>
            </a:r>
            <a:r>
              <a:rPr lang="en-US" sz="1800" dirty="0" err="1">
                <a:latin typeface="Verdana" charset="0"/>
                <a:ea typeface="MS PGothic" charset="0"/>
              </a:rPr>
              <a:t>clopidogrel</a:t>
            </a:r>
            <a:r>
              <a:rPr lang="en-US" sz="1800" dirty="0">
                <a:latin typeface="Verdana" charset="0"/>
                <a:ea typeface="MS PGothic" charset="0"/>
              </a:rPr>
              <a:t> &amp; </a:t>
            </a:r>
            <a:r>
              <a:rPr lang="en-US" sz="1800" dirty="0" err="1">
                <a:latin typeface="Verdana" charset="0"/>
                <a:ea typeface="MS PGothic" charset="0"/>
              </a:rPr>
              <a:t>dipyridamole</a:t>
            </a:r>
            <a:endParaRPr lang="en-US" sz="1800" dirty="0">
              <a:latin typeface="Verdana" charset="0"/>
              <a:ea typeface="MS PGothic" charset="0"/>
            </a:endParaRPr>
          </a:p>
          <a:p>
            <a:pPr lvl="1"/>
            <a:r>
              <a:rPr lang="en-US" sz="1800" dirty="0" err="1" smtClean="0">
                <a:latin typeface="Verdana" charset="0"/>
                <a:ea typeface="MS PGothic" charset="0"/>
              </a:rPr>
              <a:t>Tranexamic</a:t>
            </a:r>
            <a:r>
              <a:rPr lang="en-US" sz="1800" dirty="0" smtClean="0">
                <a:latin typeface="Verdana" charset="0"/>
                <a:ea typeface="MS PGothic" charset="0"/>
              </a:rPr>
              <a:t> acid</a:t>
            </a:r>
            <a:endParaRPr lang="en-US" sz="1800" dirty="0">
              <a:latin typeface="Verdana" charset="0"/>
              <a:ea typeface="MS PGothic" charset="0"/>
            </a:endParaRPr>
          </a:p>
          <a:p>
            <a:pPr lvl="1"/>
            <a:r>
              <a:rPr lang="en-US" sz="1800" dirty="0">
                <a:latin typeface="Verdana" charset="0"/>
                <a:ea typeface="MS PGothic" charset="0"/>
              </a:rPr>
              <a:t>Considerable information is already known for </a:t>
            </a:r>
            <a:r>
              <a:rPr lang="en-US" sz="1800" dirty="0" smtClean="0">
                <a:latin typeface="Verdana" charset="0"/>
                <a:ea typeface="MS PGothic" charset="0"/>
              </a:rPr>
              <a:t>each</a:t>
            </a:r>
          </a:p>
          <a:p>
            <a:pPr lvl="1"/>
            <a:endParaRPr lang="en-US" sz="1600" dirty="0" smtClean="0">
              <a:latin typeface="Verdana" charset="0"/>
              <a:ea typeface="MS PGothic" charset="0"/>
            </a:endParaRPr>
          </a:p>
          <a:p>
            <a:r>
              <a:rPr lang="en-US" sz="2000" dirty="0" smtClean="0">
                <a:latin typeface="Verdana" charset="0"/>
                <a:ea typeface="MS PGothic" charset="0"/>
              </a:rPr>
              <a:t>Some </a:t>
            </a:r>
            <a:r>
              <a:rPr lang="en-US" sz="2000" dirty="0">
                <a:latin typeface="Verdana" charset="0"/>
                <a:ea typeface="MS PGothic" charset="0"/>
              </a:rPr>
              <a:t>specific AEs are </a:t>
            </a:r>
            <a:r>
              <a:rPr lang="en-US" sz="2000" dirty="0" smtClean="0">
                <a:latin typeface="Verdana" charset="0"/>
                <a:ea typeface="MS PGothic" charset="0"/>
              </a:rPr>
              <a:t>collected: </a:t>
            </a:r>
            <a:r>
              <a:rPr lang="en-US" sz="2000" dirty="0" err="1" smtClean="0">
                <a:latin typeface="Verdana" charset="0"/>
                <a:ea typeface="MS PGothic" charset="0"/>
              </a:rPr>
              <a:t>eg</a:t>
            </a:r>
            <a:r>
              <a:rPr lang="en-US" sz="2000" dirty="0" smtClean="0">
                <a:latin typeface="Verdana" charset="0"/>
                <a:ea typeface="MS PGothic" charset="0"/>
              </a:rPr>
              <a:t> TARDIS minor bleeds</a:t>
            </a:r>
          </a:p>
          <a:p>
            <a:pPr marL="0" indent="0">
              <a:buNone/>
            </a:pPr>
            <a:endParaRPr lang="en-US" sz="2000" dirty="0" smtClean="0">
              <a:latin typeface="Verdana" charset="0"/>
              <a:ea typeface="MS PGothic" charset="0"/>
            </a:endParaRPr>
          </a:p>
          <a:p>
            <a:r>
              <a:rPr lang="en-US" sz="2000" dirty="0" smtClean="0">
                <a:latin typeface="Verdana" charset="0"/>
                <a:ea typeface="MS PGothic" charset="0"/>
              </a:rPr>
              <a:t>Some trials not all SAEs reported: TICH-2 (though ALL safety </a:t>
            </a:r>
            <a:r>
              <a:rPr lang="en-US" sz="2000" u="sng" dirty="0" smtClean="0">
                <a:latin typeface="Verdana" charset="0"/>
                <a:ea typeface="MS PGothic" charset="0"/>
              </a:rPr>
              <a:t>outcomes</a:t>
            </a:r>
            <a:r>
              <a:rPr lang="en-US" sz="2000" dirty="0" smtClean="0">
                <a:latin typeface="Verdana" charset="0"/>
                <a:ea typeface="MS PGothic" charset="0"/>
              </a:rPr>
              <a:t> are) – check protocol</a:t>
            </a:r>
            <a:endParaRPr lang="en-US" sz="200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Adverse Event or Serious AE?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charset="0"/>
              <a:buNone/>
            </a:pPr>
            <a:r>
              <a:rPr lang="en-US" dirty="0">
                <a:latin typeface="Verdana" charset="0"/>
                <a:ea typeface="MS PGothic" charset="0"/>
              </a:rPr>
              <a:t>Common examples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Headache 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UTI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Nausea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Vomiting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Persistent weakness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Not eating and drinking</a:t>
            </a:r>
          </a:p>
          <a:p>
            <a:pPr lvl="1"/>
            <a:r>
              <a:rPr lang="en-US" dirty="0">
                <a:latin typeface="Verdana" charset="0"/>
                <a:ea typeface="MS PGothic" charset="0"/>
              </a:rPr>
              <a:t>Poor progress with </a:t>
            </a:r>
            <a:r>
              <a:rPr lang="en-US" dirty="0" smtClean="0">
                <a:latin typeface="Verdana" charset="0"/>
                <a:ea typeface="MS PGothic" charset="0"/>
              </a:rPr>
              <a:t>rehabilitation</a:t>
            </a:r>
            <a:endParaRPr lang="en-US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Nottingham Strok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Nottingham Stroke Template.pot</Template>
  <TotalTime>1089</TotalTime>
  <Words>789</Words>
  <Application>Microsoft Office PowerPoint</Application>
  <PresentationFormat>On-screen Show (4:3)</PresentationFormat>
  <Paragraphs>181</Paragraphs>
  <Slides>34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University of Nottingham Stroke Template</vt:lpstr>
      <vt:lpstr>SAE reporting</vt:lpstr>
      <vt:lpstr>Overview</vt:lpstr>
      <vt:lpstr>What is adjudication?</vt:lpstr>
      <vt:lpstr>How is adjudication performed? </vt:lpstr>
      <vt:lpstr>Why adjudicate?</vt:lpstr>
      <vt:lpstr>What needs adjudicating?</vt:lpstr>
      <vt:lpstr>Adverse event: Definition</vt:lpstr>
      <vt:lpstr>What to report?</vt:lpstr>
      <vt:lpstr>Adverse Event or Serious AE?</vt:lpstr>
      <vt:lpstr>SAE: Components - Question</vt:lpstr>
      <vt:lpstr>SAE: Components - Question</vt:lpstr>
      <vt:lpstr>SAE: Serious or Severe</vt:lpstr>
      <vt:lpstr>SAE: Medically important</vt:lpstr>
      <vt:lpstr>When to report?</vt:lpstr>
      <vt:lpstr>SUSAR</vt:lpstr>
      <vt:lpstr>Relationship / causality</vt:lpstr>
      <vt:lpstr>Diagnostic evidence</vt:lpstr>
      <vt:lpstr>PowerPoint Presentation</vt:lpstr>
      <vt:lpstr>PowerPoint Presentation</vt:lpstr>
      <vt:lpstr>PowerPoint Presentation</vt:lpstr>
      <vt:lpstr>PowerPoint Presentation</vt:lpstr>
      <vt:lpstr>Same patient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or 2 SAEs?</vt:lpstr>
      <vt:lpstr>SAE: Problems in trials</vt:lpstr>
      <vt:lpstr>Summary: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England</dc:creator>
  <cp:lastModifiedBy>Dawn Hazle</cp:lastModifiedBy>
  <cp:revision>28</cp:revision>
  <dcterms:created xsi:type="dcterms:W3CDTF">2014-03-17T11:03:53Z</dcterms:created>
  <dcterms:modified xsi:type="dcterms:W3CDTF">2015-10-09T14:51:48Z</dcterms:modified>
</cp:coreProperties>
</file>